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754"/>
  </p:normalViewPr>
  <p:slideViewPr>
    <p:cSldViewPr snapToGrid="0" snapToObjects="1">
      <p:cViewPr>
        <p:scale>
          <a:sx n="86" d="100"/>
          <a:sy n="86" d="100"/>
        </p:scale>
        <p:origin x="144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4E935-1D5D-F042-B76F-F46AFFFF05A9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755D3-D749-B942-870D-C7F1A7DA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8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55D3-D749-B942-870D-C7F1A7DAD4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42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55D3-D749-B942-870D-C7F1A7DAD4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84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55D3-D749-B942-870D-C7F1A7DAD4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55D3-D749-B942-870D-C7F1A7DAD4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1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55D3-D749-B942-870D-C7F1A7DAD4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44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55D3-D749-B942-870D-C7F1A7DAD4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55D3-D749-B942-870D-C7F1A7DAD48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03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55D3-D749-B942-870D-C7F1A7DAD48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9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55D3-D749-B942-870D-C7F1A7DAD48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9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6833-73E5-304B-AD8D-376FD8B00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06DBB-2512-9B49-8378-39FC37F21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72834-B24E-4F49-B261-2911675E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BB889-EF83-6B41-8939-38CB29EF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A8E6F-A0C6-2D4A-BAAA-234C60E0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2265-452A-CF40-9653-FCF30C9C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F6FA7-D0D4-2446-A2A6-CB6FC637D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4614F-29E2-7041-8F5B-11C089C0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308B4-6D5F-CC49-B1DE-DA3E1609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27D47-8809-3C49-9C59-3068D42B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6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DD1757-E14E-C34B-A364-4BC42AB1F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540F4B-F255-D149-B824-AB3A07760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28D87-C851-0641-B36F-05B5747C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C424A-7E36-7C4E-876D-CF691493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DCACF-3996-F040-B1DC-21C72D4B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E082D-38F7-0B42-944B-BEF38DC03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F3592-1159-7244-9CEB-32284A524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FB5A5-1E7D-6E4F-98BD-1B99E5CD4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0E255-00A5-7948-8D61-0085A206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ACF4E-9494-E94C-893E-245AD562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1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D588-6898-F74D-A443-E4D6530AB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F2E88-DB6A-E34F-932F-FAF054DFC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13428-3934-3847-85B4-6C1680A6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EA68B-CBE1-EF4C-B279-3CA2713E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CC044-E5A3-5740-B14B-EC3DE294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0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744A-8B52-B14F-AB14-2F2FFBEC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8810E-3528-2F43-9101-3FA0A0143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F72F-E41F-0D49-9933-DD516BA75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F8E6B-17AA-D84B-B8CE-97AF5642F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E21E6-DE2F-C947-BE91-C6B9B0892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863C9-FF81-1345-87D1-ECA825BC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5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3D1B-69EF-C145-A9F9-3220E49D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B032F-39E3-A24F-B33F-890C3D380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31DF-0EE7-574B-A5F5-340DB4AF6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A118A-6FE8-AC43-B1AD-3FB582414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8FCB29-12AD-7045-82DD-EB23D0C99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85C18-1D2A-5B4A-BC40-1BBC5352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6FFD7B-AB86-C54C-B238-D800653A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647A0D-02DE-FC49-8F9D-2E0B08609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4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2A7B-F10D-BE4D-8CF9-B5AFD410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54B7E-40EC-8848-BED0-3017EE3B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2ADB4-0E27-DB4E-B589-6DCB8594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DFF6-CF80-6945-A8E0-15249F6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3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E8282-E738-DB4D-BA32-E74AB0D38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9BD10-EEBA-D644-9653-F6B787FE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C3578-EF4E-3647-8137-58AC071F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6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C8EC1-8E68-9447-B9B7-3EE0C2E5F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7A6ED-6914-CE45-ABCF-7B103F2D3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310425-DF9B-D14D-90CD-6477DB3B4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E093B-0BE6-2D4F-BCA8-8F4AAB7C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66AA2-7B5B-4A48-9580-4779A37D5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01936-9FF8-894B-AF51-86C9E2BF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DFF80-E5F6-C642-9CD2-4D50AE4A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1FF9C1-4C65-E14F-AB73-DFCE16E03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2095-42BE-8E48-BAC2-6AEEDF1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F724F-B91F-FD4A-B980-35F2978D1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3863E-ED49-CA41-9FC4-B508C2E88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FDD36-F79E-B049-9402-58428EE4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02F70-AB32-0F4A-BA8D-D52CFFD4D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DB00A-5712-134F-A9D8-754AA5C63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FF031-33E6-2749-B030-1CA4AAFB7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E400E-CC5A-9E48-97A1-0D4A424ABC23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4132A-8520-0946-8C42-AEE643FCE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BA87D-8584-6D40-BE57-200312D6D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A7C60-A9AD-1A47-A668-23A6EDAC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5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89/fimmu.2021.65714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E0DAF-9898-6544-9F9A-771C14E7F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1A9D01-81D8-B640-876E-5E2364280E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5A978-7835-E54F-8D1C-C7E091959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554534"/>
            <a:ext cx="9786937" cy="60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27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6C10EC-5605-8E4E-95C1-E0DFC526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18" y="491318"/>
            <a:ext cx="11191164" cy="62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9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9FB37-2697-1A4C-8E55-E591944C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20" y="272955"/>
            <a:ext cx="11232108" cy="62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6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3EC3B6-A15B-254A-92C6-8DDEE3054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685" y="491319"/>
            <a:ext cx="10426888" cy="568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77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0952C4-6E93-D24C-B3BD-1DB97C9E3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469" y="259307"/>
            <a:ext cx="10058400" cy="59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08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EB6500-341A-D941-9243-1D032F6B9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821" y="272955"/>
            <a:ext cx="10153934" cy="59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7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9C9EE3-4B43-3244-B0BF-7444DC1A5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752" y="532263"/>
            <a:ext cx="10399593" cy="60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36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F8F645-36C0-1640-BBF9-255C53C8E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1127" y="504967"/>
            <a:ext cx="9908275" cy="56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1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B6B259-6D15-9E43-814A-F6859A784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24" y="791570"/>
            <a:ext cx="10937818" cy="53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9254C-4774-344D-BE8E-74D7FD6E1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7230"/>
            <a:ext cx="10515600" cy="5139733"/>
          </a:xfrm>
        </p:spPr>
        <p:txBody>
          <a:bodyPr>
            <a:normAutofit/>
          </a:bodyPr>
          <a:lstStyle/>
          <a:p>
            <a:r>
              <a:rPr lang="en-US" sz="2200" dirty="0"/>
              <a:t>Cell mediated immune response is considered the most important arm of the immune system against CMV infection with increasing evidences demonstrating a role of CMV-specific T-cells in protecting from infection, which can contribute to improve clinical care after transplantation</a:t>
            </a:r>
          </a:p>
          <a:p>
            <a:r>
              <a:rPr lang="en-US" sz="2200" dirty="0"/>
              <a:t>It is well established that transplanted patients </a:t>
            </a:r>
            <a:r>
              <a:rPr lang="en-US" sz="2200" dirty="0">
                <a:solidFill>
                  <a:srgbClr val="002060"/>
                </a:solidFill>
              </a:rPr>
              <a:t>lacking CMV-specific T-cell immunity </a:t>
            </a:r>
            <a:r>
              <a:rPr lang="en-US" sz="2200" dirty="0"/>
              <a:t>have an </a:t>
            </a:r>
            <a:r>
              <a:rPr lang="en-US" sz="2200" dirty="0">
                <a:solidFill>
                  <a:srgbClr val="002060"/>
                </a:solidFill>
              </a:rPr>
              <a:t>increased occurrence of CMV replication </a:t>
            </a:r>
            <a:r>
              <a:rPr lang="en-US" sz="2200" dirty="0"/>
              <a:t>episodes and CMV-related complications.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A few authors have suggested the importance of monitoring patient’s CMV-specific immunity using standardized tools for individualizing the risk of CMV infection after transplantation </a:t>
            </a:r>
          </a:p>
          <a:p>
            <a:r>
              <a:rPr lang="en-US" sz="2200" dirty="0"/>
              <a:t>Thus, using </a:t>
            </a:r>
            <a:r>
              <a:rPr lang="en-US" sz="2200" b="1" dirty="0">
                <a:solidFill>
                  <a:srgbClr val="C00000"/>
                </a:solidFill>
              </a:rPr>
              <a:t>both immunological and </a:t>
            </a:r>
            <a:r>
              <a:rPr lang="en-US" sz="2200" b="1" dirty="0" err="1">
                <a:solidFill>
                  <a:srgbClr val="C00000"/>
                </a:solidFill>
              </a:rPr>
              <a:t>virological</a:t>
            </a:r>
            <a:r>
              <a:rPr lang="en-US" sz="2200" b="1" dirty="0">
                <a:solidFill>
                  <a:srgbClr val="C00000"/>
                </a:solidFill>
              </a:rPr>
              <a:t> patient monitoring </a:t>
            </a:r>
            <a:r>
              <a:rPr lang="en-US" sz="2200" dirty="0"/>
              <a:t>may provide a wider knowledge of patients’ clinical situation that may facilitate clinical decisions during </a:t>
            </a:r>
            <a:r>
              <a:rPr lang="en-US" sz="2200" dirty="0">
                <a:solidFill>
                  <a:srgbClr val="002060"/>
                </a:solidFill>
              </a:rPr>
              <a:t>follow-up of SOT recipients</a:t>
            </a:r>
            <a:br>
              <a:rPr lang="en-US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352F5-E3AC-914B-8D30-8F7EA5197F3C}"/>
              </a:ext>
            </a:extLst>
          </p:cNvPr>
          <p:cNvSpPr txBox="1"/>
          <p:nvPr/>
        </p:nvSpPr>
        <p:spPr>
          <a:xfrm>
            <a:off x="3753134" y="6169709"/>
            <a:ext cx="627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Sec. Viral Immunology </a:t>
            </a:r>
            <a:br>
              <a:rPr lang="en-US" dirty="0"/>
            </a:br>
            <a:r>
              <a:rPr lang="en-US" dirty="0"/>
              <a:t>Volume 12 - 2021 | </a:t>
            </a:r>
            <a:r>
              <a:rPr lang="en-US" dirty="0">
                <a:hlinkClick r:id="rId2"/>
              </a:rPr>
              <a:t>https://doi.org/10.3389/fimmu.2021.657144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EE4760-FD2E-4C40-A999-427B020DC7A0}"/>
              </a:ext>
            </a:extLst>
          </p:cNvPr>
          <p:cNvSpPr txBox="1"/>
          <p:nvPr/>
        </p:nvSpPr>
        <p:spPr>
          <a:xfrm>
            <a:off x="3753134" y="259308"/>
            <a:ext cx="578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CMV-specific T-cell adoptive transfer </a:t>
            </a:r>
          </a:p>
        </p:txBody>
      </p:sp>
    </p:spTree>
    <p:extLst>
      <p:ext uri="{BB962C8B-B14F-4D97-AF65-F5344CB8AC3E}">
        <p14:creationId xmlns:p14="http://schemas.microsoft.com/office/powerpoint/2010/main" val="660593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5F2A1-0010-5549-8A84-F3F22B71B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48" y="1147073"/>
            <a:ext cx="10562230" cy="5699291"/>
          </a:xfrm>
        </p:spPr>
        <p:txBody>
          <a:bodyPr>
            <a:noAutofit/>
          </a:bodyPr>
          <a:lstStyle/>
          <a:p>
            <a:r>
              <a:rPr lang="en-US" sz="1800" dirty="0"/>
              <a:t> New therapeutic approaches  use of cellular therapy may be useful to reconstitute the CMV specific T-cell response and to control CMV viremia in SOT recipients.</a:t>
            </a:r>
          </a:p>
          <a:p>
            <a:r>
              <a:rPr lang="en-US" sz="1800" dirty="0"/>
              <a:t>It has been widely investigated and applied to </a:t>
            </a:r>
            <a:r>
              <a:rPr lang="en-US" sz="1800" b="1" dirty="0">
                <a:solidFill>
                  <a:srgbClr val="002060"/>
                </a:solidFill>
              </a:rPr>
              <a:t>HSCT </a:t>
            </a:r>
            <a:r>
              <a:rPr lang="en-US" sz="1800" dirty="0"/>
              <a:t>patients, both prophylactically, and as a treatment in patients with refractory CMV infection </a:t>
            </a:r>
          </a:p>
          <a:p>
            <a:r>
              <a:rPr lang="en-US" sz="1800" dirty="0"/>
              <a:t>In contrast, in SOT recipients it has been less investigated probably due to the T-cell response attenuation produced by the administration of the immunosuppressive therapy as well as may not tolerate donor-derived cytolytic T lymphocytes (CTLs)</a:t>
            </a:r>
          </a:p>
          <a:p>
            <a:r>
              <a:rPr lang="en-US" sz="1800" dirty="0"/>
              <a:t>Recent data regarding the impact of </a:t>
            </a:r>
            <a:r>
              <a:rPr lang="en-US" sz="1800" b="1" dirty="0"/>
              <a:t>using CMV-specific T-cell adoptive transfer on the control of CMV infection in SOT recipients, the different approaches to stimulate, isolate and expand CMV-specific T-cells developed over the years and  possible use of CMV adoptive cellular therapy in these patients.</a:t>
            </a:r>
          </a:p>
          <a:p>
            <a:r>
              <a:rPr lang="en-US" sz="1800" dirty="0"/>
              <a:t>Clinical application, with promising results as a treatment for </a:t>
            </a:r>
            <a:r>
              <a:rPr lang="en-US" sz="1800" dirty="0">
                <a:solidFill>
                  <a:srgbClr val="0070C0"/>
                </a:solidFill>
              </a:rPr>
              <a:t>CMV infection and disease in ulcerative enteritis in primary immunodeficiency or in pediatric retinitis caused by CMV</a:t>
            </a:r>
          </a:p>
          <a:p>
            <a:r>
              <a:rPr lang="en-US" sz="1800" dirty="0"/>
              <a:t>Patient´s peripheral blood mononuclear cells (PBMCs) were stimulated with overlapping peptide pools covering the whole protein IE-1 and pp65 and CMV-specific INF-</a:t>
            </a:r>
            <a:r>
              <a:rPr lang="el-GR" sz="1800" dirty="0"/>
              <a:t>γ </a:t>
            </a:r>
            <a:r>
              <a:rPr lang="en-US" sz="1800" dirty="0"/>
              <a:t>positive cells were subsequently selected and infused.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DAD52-12DB-4B43-8A74-81BF11A71E9F}"/>
              </a:ext>
            </a:extLst>
          </p:cNvPr>
          <p:cNvSpPr txBox="1"/>
          <p:nvPr/>
        </p:nvSpPr>
        <p:spPr>
          <a:xfrm>
            <a:off x="842812" y="408876"/>
            <a:ext cx="9097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Use of Adoptive Transfer of CMV-Specific T-Cells in the Context of Solid Organ Transplantation</a:t>
            </a:r>
          </a:p>
          <a:p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5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B90190-6B1F-654D-9AFE-B02CE1F99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49" y="348258"/>
            <a:ext cx="10683876" cy="60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12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608221-28A7-8D4D-9021-FFD99CD03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015" y="464024"/>
            <a:ext cx="9594375" cy="57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70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0AFE69-DFA4-1F4E-9E42-E907E1AAA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773" y="166458"/>
            <a:ext cx="11321472" cy="60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75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3BDD54-BD59-5E49-A5DD-C6952B80E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925" y="395786"/>
            <a:ext cx="11316923" cy="57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27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5F1F52-8292-B94A-A8C9-F46F23214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561" y="777922"/>
            <a:ext cx="11439752" cy="53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07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667ACA-EF00-D14E-A741-7FDEAEACB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28" y="354842"/>
            <a:ext cx="11450472" cy="62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59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7B46E-E406-F14E-8C2E-75B3FD0C4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4" y="450376"/>
            <a:ext cx="11041039" cy="640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94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50CD6A-D72F-A94E-BA08-8E089850C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3457" y="204716"/>
            <a:ext cx="10536071" cy="66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6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9B3CC6-1B6F-6A4D-ACF4-0C2CF61E5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28" y="0"/>
            <a:ext cx="10918209" cy="64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77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B1946D-ECDC-B642-9DB2-E2DA95B14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921" y="532263"/>
            <a:ext cx="10849971" cy="60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18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74CD7B-F4D1-1A40-A403-8AA33D051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934" y="327546"/>
            <a:ext cx="10331356" cy="61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6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D7C58-B80E-A743-9B2B-3EBD39C65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49" y="255588"/>
            <a:ext cx="9617075" cy="60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78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304F7D-A03B-1045-951C-5F68D7928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331" y="204716"/>
            <a:ext cx="10768084" cy="638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81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F339D2-3339-8044-8811-9894420E1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287" y="736979"/>
            <a:ext cx="10235820" cy="58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20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CCB18D-0B16-7B40-94B1-C3DE3586E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741" y="218364"/>
            <a:ext cx="10658901" cy="63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7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5F41C7-7BE5-9841-81E7-87E1EAD6A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388" y="600501"/>
            <a:ext cx="10713493" cy="55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01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0E78EE-3E04-284E-804E-3C1366B0C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672" y="354842"/>
            <a:ext cx="11218459" cy="6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03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4AE78E-BFC1-FB49-B632-9B1D058CD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162" y="490644"/>
            <a:ext cx="10190328" cy="58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15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4BADDC-173B-C84F-9089-A51CCA8B6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049" y="545910"/>
            <a:ext cx="10044752" cy="563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62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E7CE1F-9738-BB4F-9D1E-662C6651A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739" y="409433"/>
            <a:ext cx="10918209" cy="57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78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B3FA82-4144-6546-B60E-6826E7CB8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327546"/>
            <a:ext cx="10126639" cy="60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75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7217C1-8B4E-6747-9583-E57237F7A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639" y="300251"/>
            <a:ext cx="10440537" cy="58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90958F-1F85-9041-9755-AC326DCE9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775" y="514350"/>
            <a:ext cx="9158287" cy="56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94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14CBEA-1A47-6C4F-AF7E-ABF9846E0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0376"/>
            <a:ext cx="10072048" cy="597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06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C38463-C0D6-284E-B584-23B179892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355" y="600501"/>
            <a:ext cx="9962866" cy="55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22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856A17-3190-1345-AEEC-8B5911F5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149" y="517939"/>
            <a:ext cx="10395045" cy="582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02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CBE877-C193-8C41-9199-DDD1CE593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388" y="354842"/>
            <a:ext cx="10727140" cy="582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10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54AB9C-B5FB-5C41-A477-E8421572F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672" y="409433"/>
            <a:ext cx="10672549" cy="57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64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1DD7EC-91C6-CE4A-88C0-6A72001DA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6035" y="354842"/>
            <a:ext cx="10795379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165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20B577-8362-4B4B-8977-8179D5904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751" y="313898"/>
            <a:ext cx="10263117" cy="62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06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96A773-7F69-8D43-AB2E-FC8AD1FF6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275" y="450376"/>
            <a:ext cx="9894626" cy="57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869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BE09C1-40FD-4447-A0BE-2300F8B27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027" y="163773"/>
            <a:ext cx="10385946" cy="602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18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4DEDFC-6229-134F-BD75-55F2599D7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786" y="733803"/>
            <a:ext cx="11313994" cy="59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3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5E46A-8D1B-C940-8C35-7569E5BB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9" y="514350"/>
            <a:ext cx="10301287" cy="57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38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CF50B9-CC08-0C4E-9B99-0D9CB53B0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047" y="368490"/>
            <a:ext cx="10672549" cy="58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91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2C5059-B2D8-9E4D-BE8E-DCACC9D28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946" y="504967"/>
            <a:ext cx="9635320" cy="56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835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A8319B-8E14-7D48-A7E7-634401C14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037" y="232011"/>
            <a:ext cx="10508776" cy="62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13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61B963-4B68-3D4C-8F77-B6BF3F110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2388" y="545910"/>
            <a:ext cx="10467833" cy="599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08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49B51C-389A-9F49-9AF1-02819F958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979" y="382137"/>
            <a:ext cx="10740788" cy="579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6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8FF534-89DD-C849-8173-7A88C00CE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050" y="805218"/>
            <a:ext cx="9113147" cy="528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26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E55A00-6999-5044-96F8-8CFBF796A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856" y="873457"/>
            <a:ext cx="9536227" cy="509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2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64B1F5-5146-9A4A-B424-0EB5FC0FF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38" y="471488"/>
            <a:ext cx="98869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0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D20816-133E-634F-80F1-A21F8A887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50" y="357187"/>
            <a:ext cx="9944099" cy="60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5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FFD129-8E3B-074C-ADD7-2B8784A58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015" y="750627"/>
            <a:ext cx="9103057" cy="54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5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D8573-8D12-ED4F-B5D8-7179EA82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25" y="491320"/>
            <a:ext cx="9562533" cy="58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14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366</Words>
  <Application>Microsoft Macintosh PowerPoint</Application>
  <PresentationFormat>Widescreen</PresentationFormat>
  <Paragraphs>24</Paragraphs>
  <Slides>56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</cp:revision>
  <dcterms:created xsi:type="dcterms:W3CDTF">2023-04-28T09:56:25Z</dcterms:created>
  <dcterms:modified xsi:type="dcterms:W3CDTF">2023-05-03T20:04:34Z</dcterms:modified>
</cp:coreProperties>
</file>